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3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FFD2D21-3956-491A-9ADF-F46CD3743028}" v="20" dt="2026-09-23T09:29:55.2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ve Hignett" userId="c967cec0-e14e-44b4-b388-4501453b955b" providerId="ADAL" clId="{51127CE6-3843-441B-9FD4-ACC0C1BF85C4}"/>
    <pc:docChg chg="undo redo custSel addSld delSld modSld">
      <pc:chgData name="Steve Hignett" userId="c967cec0-e14e-44b4-b388-4501453b955b" providerId="ADAL" clId="{51127CE6-3843-441B-9FD4-ACC0C1BF85C4}" dt="2026-09-23T09:43:09.968" v="764" actId="14100"/>
      <pc:docMkLst>
        <pc:docMk/>
      </pc:docMkLst>
      <pc:sldChg chg="modSp mod">
        <pc:chgData name="Steve Hignett" userId="c967cec0-e14e-44b4-b388-4501453b955b" providerId="ADAL" clId="{51127CE6-3843-441B-9FD4-ACC0C1BF85C4}" dt="2026-09-23T08:01:42.263" v="77" actId="20577"/>
        <pc:sldMkLst>
          <pc:docMk/>
          <pc:sldMk cId="0" sldId="257"/>
        </pc:sldMkLst>
        <pc:spChg chg="mod">
          <ac:chgData name="Steve Hignett" userId="c967cec0-e14e-44b4-b388-4501453b955b" providerId="ADAL" clId="{51127CE6-3843-441B-9FD4-ACC0C1BF85C4}" dt="2026-09-23T07:57:58.411" v="17" actId="20577"/>
          <ac:spMkLst>
            <pc:docMk/>
            <pc:sldMk cId="0" sldId="257"/>
            <ac:spMk id="4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7:59:00.144" v="23" actId="255"/>
          <ac:spMkLst>
            <pc:docMk/>
            <pc:sldMk cId="0" sldId="257"/>
            <ac:spMk id="7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7:59:33.192" v="26" actId="255"/>
          <ac:spMkLst>
            <pc:docMk/>
            <pc:sldMk cId="0" sldId="257"/>
            <ac:spMk id="10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7:59:53.911" v="46" actId="20577"/>
          <ac:spMkLst>
            <pc:docMk/>
            <pc:sldMk cId="0" sldId="257"/>
            <ac:spMk id="16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8:01:42.263" v="77" actId="20577"/>
          <ac:spMkLst>
            <pc:docMk/>
            <pc:sldMk cId="0" sldId="257"/>
            <ac:spMk id="22" creationId="{00000000-0000-0000-0000-000000000000}"/>
          </ac:spMkLst>
        </pc:spChg>
      </pc:sldChg>
      <pc:sldChg chg="modSp mod">
        <pc:chgData name="Steve Hignett" userId="c967cec0-e14e-44b4-b388-4501453b955b" providerId="ADAL" clId="{51127CE6-3843-441B-9FD4-ACC0C1BF85C4}" dt="2026-09-23T08:20:23.237" v="107" actId="14100"/>
        <pc:sldMkLst>
          <pc:docMk/>
          <pc:sldMk cId="0" sldId="258"/>
        </pc:sldMkLst>
        <pc:spChg chg="mod">
          <ac:chgData name="Steve Hignett" userId="c967cec0-e14e-44b4-b388-4501453b955b" providerId="ADAL" clId="{51127CE6-3843-441B-9FD4-ACC0C1BF85C4}" dt="2026-09-23T08:15:01.457" v="85"/>
          <ac:spMkLst>
            <pc:docMk/>
            <pc:sldMk cId="0" sldId="258"/>
            <ac:spMk id="2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8:15:52.091" v="92" actId="14100"/>
          <ac:spMkLst>
            <pc:docMk/>
            <pc:sldMk cId="0" sldId="258"/>
            <ac:spMk id="3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8:16:00.823" v="93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8:20:23.237" v="107" actId="14100"/>
          <ac:spMkLst>
            <pc:docMk/>
            <pc:sldMk cId="0" sldId="258"/>
            <ac:spMk id="5" creationId="{00000000-0000-0000-0000-000000000000}"/>
          </ac:spMkLst>
        </pc:spChg>
      </pc:sldChg>
      <pc:sldChg chg="del">
        <pc:chgData name="Steve Hignett" userId="c967cec0-e14e-44b4-b388-4501453b955b" providerId="ADAL" clId="{51127CE6-3843-441B-9FD4-ACC0C1BF85C4}" dt="2026-09-23T09:04:03.467" v="119" actId="47"/>
        <pc:sldMkLst>
          <pc:docMk/>
          <pc:sldMk cId="0" sldId="259"/>
        </pc:sldMkLst>
      </pc:sldChg>
      <pc:sldChg chg="modSp mod">
        <pc:chgData name="Steve Hignett" userId="c967cec0-e14e-44b4-b388-4501453b955b" providerId="ADAL" clId="{51127CE6-3843-441B-9FD4-ACC0C1BF85C4}" dt="2026-09-23T09:37:44.300" v="492" actId="20577"/>
        <pc:sldMkLst>
          <pc:docMk/>
          <pc:sldMk cId="0" sldId="260"/>
        </pc:sldMkLst>
        <pc:spChg chg="mod">
          <ac:chgData name="Steve Hignett" userId="c967cec0-e14e-44b4-b388-4501453b955b" providerId="ADAL" clId="{51127CE6-3843-441B-9FD4-ACC0C1BF85C4}" dt="2026-09-23T09:06:53.852" v="189" actId="20577"/>
          <ac:spMkLst>
            <pc:docMk/>
            <pc:sldMk cId="0" sldId="260"/>
            <ac:spMk id="3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28:10.209" v="436" actId="20577"/>
          <ac:spMkLst>
            <pc:docMk/>
            <pc:sldMk cId="0" sldId="260"/>
            <ac:spMk id="8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28:28.231" v="444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35:51.157" v="462" actId="108"/>
          <ac:spMkLst>
            <pc:docMk/>
            <pc:sldMk cId="0" sldId="260"/>
            <ac:spMk id="13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37:44.300" v="492" actId="20577"/>
          <ac:spMkLst>
            <pc:docMk/>
            <pc:sldMk cId="0" sldId="260"/>
            <ac:spMk id="14" creationId="{00000000-0000-0000-0000-000000000000}"/>
          </ac:spMkLst>
        </pc:spChg>
      </pc:sldChg>
      <pc:sldChg chg="modSp mod">
        <pc:chgData name="Steve Hignett" userId="c967cec0-e14e-44b4-b388-4501453b955b" providerId="ADAL" clId="{51127CE6-3843-441B-9FD4-ACC0C1BF85C4}" dt="2026-09-23T09:43:09.968" v="764" actId="14100"/>
        <pc:sldMkLst>
          <pc:docMk/>
          <pc:sldMk cId="0" sldId="261"/>
        </pc:sldMkLst>
        <pc:spChg chg="mod">
          <ac:chgData name="Steve Hignett" userId="c967cec0-e14e-44b4-b388-4501453b955b" providerId="ADAL" clId="{51127CE6-3843-441B-9FD4-ACC0C1BF85C4}" dt="2026-09-23T09:41:35.975" v="545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39:43.707" v="501" actId="14100"/>
          <ac:spMkLst>
            <pc:docMk/>
            <pc:sldMk cId="0" sldId="261"/>
            <ac:spMk id="4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43:09.968" v="764" actId="14100"/>
          <ac:spMkLst>
            <pc:docMk/>
            <pc:sldMk cId="0" sldId="261"/>
            <ac:spMk id="6" creationId="{00000000-0000-0000-0000-000000000000}"/>
          </ac:spMkLst>
        </pc:spChg>
        <pc:spChg chg="mod">
          <ac:chgData name="Steve Hignett" userId="c967cec0-e14e-44b4-b388-4501453b955b" providerId="ADAL" clId="{51127CE6-3843-441B-9FD4-ACC0C1BF85C4}" dt="2026-09-23T09:43:07.004" v="763" actId="1076"/>
          <ac:spMkLst>
            <pc:docMk/>
            <pc:sldMk cId="0" sldId="261"/>
            <ac:spMk id="7" creationId="{00000000-0000-0000-0000-000000000000}"/>
          </ac:spMkLst>
        </pc:spChg>
      </pc:sldChg>
      <pc:sldChg chg="add del setBg">
        <pc:chgData name="Steve Hignett" userId="c967cec0-e14e-44b4-b388-4501453b955b" providerId="ADAL" clId="{51127CE6-3843-441B-9FD4-ACC0C1BF85C4}" dt="2026-09-23T09:03:54.202" v="118"/>
        <pc:sldMkLst>
          <pc:docMk/>
          <pc:sldMk cId="0" sldId="2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873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4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0" b="-60"/>
          <a:stretch/>
        </p:blipFill>
        <p:spPr>
          <a:xfrm>
            <a:off x="812800" y="812800"/>
            <a:ext cx="2032000" cy="4953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1485900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kern="0" spc="15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STAIRS TRANSPARENCY REPORT</a:t>
            </a:r>
            <a:endParaRPr lang="en-US" sz="1300" dirty="0"/>
          </a:p>
        </p:txBody>
      </p:sp>
      <p:sp>
        <p:nvSpPr>
          <p:cNvPr id="4" name="Text 1"/>
          <p:cNvSpPr/>
          <p:nvPr/>
        </p:nvSpPr>
        <p:spPr>
          <a:xfrm>
            <a:off x="812800" y="1894780"/>
            <a:ext cx="10137775" cy="69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28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Keeping your home safe</a:t>
            </a:r>
            <a:endParaRPr lang="en-US" sz="4800" dirty="0"/>
          </a:p>
        </p:txBody>
      </p:sp>
      <p:sp>
        <p:nvSpPr>
          <p:cNvPr id="5" name="Text 2"/>
          <p:cNvSpPr/>
          <p:nvPr/>
        </p:nvSpPr>
        <p:spPr>
          <a:xfrm>
            <a:off x="812800" y="2743101"/>
            <a:ext cx="8175625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health &amp; safety compliance performance, explained in plain English</a:t>
            </a:r>
            <a:endParaRPr lang="en-US" sz="1700" dirty="0"/>
          </a:p>
        </p:txBody>
      </p:sp>
      <p:pic>
        <p:nvPicPr>
          <p:cNvPr id="6" name="Image 1" descr="rec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800" y="5906790"/>
            <a:ext cx="457200" cy="635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22400" y="5831880"/>
            <a:ext cx="454452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Peaks &amp; Plains Housing Trust · August 2026 Quarterly update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69925"/>
          </a:xfrm>
          <a:prstGeom prst="roundRect">
            <a:avLst>
              <a:gd name="adj" fmla="val 13270"/>
            </a:avLst>
          </a:prstGeom>
          <a:solidFill>
            <a:srgbClr val="1A4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066800" y="965200"/>
            <a:ext cx="983691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we check, and why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12800" y="1685925"/>
            <a:ext cx="981075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test, service and inspect a number of mechanical and electrical items across our portfolio - but here we’ll focus on what’s known as “the big 6”. Here’s what each covers - in plain English 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12800" y="2333625"/>
            <a:ext cx="3420467" cy="1677988"/>
          </a:xfrm>
          <a:prstGeom prst="roundRect">
            <a:avLst>
              <a:gd name="adj" fmla="val 605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16000" y="2844006"/>
            <a:ext cx="3104489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Water Safety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1016000" y="3141166"/>
            <a:ext cx="3104489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Assessing water systems for legionella risk and managing that risk so that the water in your property remains safe to use.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5667" y="2333625"/>
            <a:ext cx="3420566" cy="1677988"/>
          </a:xfrm>
          <a:prstGeom prst="roundRect">
            <a:avLst>
              <a:gd name="adj" fmla="val 605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588867" y="2844006"/>
            <a:ext cx="3104591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Fire Safety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588867" y="3141166"/>
            <a:ext cx="3104591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Assessing fire risks and managing that risk. Testing and inspecting fire safety systems such as emergency lighting, fire alarms and ventilation systems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958634" y="2333625"/>
            <a:ext cx="3420566" cy="1677988"/>
          </a:xfrm>
          <a:prstGeom prst="roundRect">
            <a:avLst>
              <a:gd name="adj" fmla="val 605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161834" y="2754015"/>
            <a:ext cx="3104591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Asbestos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8161834" y="3051175"/>
            <a:ext cx="3104591" cy="56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Re-inspecting communal areas that may contain asbestos, to make sure it stays safely managed.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2800" y="4164013"/>
            <a:ext cx="3420467" cy="1677988"/>
          </a:xfrm>
          <a:prstGeom prst="roundRect">
            <a:avLst>
              <a:gd name="adj" fmla="val 605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1016000" y="4674394"/>
            <a:ext cx="3104489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Lifts &amp; Stairlifts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1016000" y="4971554"/>
            <a:ext cx="3104489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Servicing passenger lifts and stairlifts so they keep working safely.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4385667" y="4164013"/>
            <a:ext cx="3420566" cy="1677988"/>
          </a:xfrm>
          <a:prstGeom prst="roundRect">
            <a:avLst>
              <a:gd name="adj" fmla="val 605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4588867" y="4584402"/>
            <a:ext cx="3104591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Gas &amp; Heating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4588867" y="4881563"/>
            <a:ext cx="3104591" cy="5653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Servicing boilers, heat pumps and heating systems to prevent gas and carbon monoxide risks.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958634" y="4164013"/>
            <a:ext cx="3420566" cy="1677988"/>
          </a:xfrm>
          <a:prstGeom prst="roundRect">
            <a:avLst>
              <a:gd name="adj" fmla="val 605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21" name="Text 19"/>
          <p:cNvSpPr/>
          <p:nvPr/>
        </p:nvSpPr>
        <p:spPr>
          <a:xfrm>
            <a:off x="8161834" y="4674394"/>
            <a:ext cx="3104591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Electrical Safety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8161834" y="4971554"/>
            <a:ext cx="3104591" cy="3853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18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Testing the property electrics in your home and shared areas to reduce the risk of fire or shock.</a:t>
            </a:r>
            <a:endParaRPr lang="en-US" sz="1050" dirty="0"/>
          </a:p>
        </p:txBody>
      </p:sp>
      <p:pic>
        <p:nvPicPr>
          <p:cNvPr id="23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4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023467"/>
            <a:ext cx="1088339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kern="0" spc="15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BIG 6 HEADLINE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812800" y="2483148"/>
            <a:ext cx="3735137" cy="142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1000"/>
              </a:lnSpc>
              <a:buNone/>
            </a:pPr>
            <a:r>
              <a:rPr lang="en-US" sz="9600" dirty="0">
                <a:solidFill>
                  <a:srgbClr val="81B827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99.96%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4831998" y="2898775"/>
            <a:ext cx="4970780" cy="5911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28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 the Big 6 flagship statutory checks were completed and up to date in August 2026</a:t>
            </a:r>
            <a:endParaRPr lang="en-US" sz="1650" dirty="0"/>
          </a:p>
        </p:txBody>
      </p:sp>
      <p:sp>
        <p:nvSpPr>
          <p:cNvPr id="5" name="Text 3"/>
          <p:cNvSpPr/>
          <p:nvPr/>
        </p:nvSpPr>
        <p:spPr>
          <a:xfrm>
            <a:off x="812800" y="4204593"/>
            <a:ext cx="9810750" cy="1009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That's 10,691 checks — gas safety, electrical safety (EICR), fire risk assessments, asbestos re-inspections, water/legionella risk assessments and lift safety (LOLER), one flagship check per area. 4 were overdue. </a:t>
            </a:r>
          </a:p>
          <a:p>
            <a:pPr marL="0" indent="0" algn="l">
              <a:lnSpc>
                <a:spcPts val="1680"/>
              </a:lnSpc>
              <a:buNone/>
            </a:pPr>
            <a:endParaRPr lang="en-US" sz="1200" dirty="0">
              <a:solidFill>
                <a:srgbClr val="BCD88B"/>
              </a:solidFill>
              <a:latin typeface="Inter" pitchFamily="34" charset="0"/>
              <a:ea typeface="Inter" pitchFamily="34" charset="-122"/>
              <a:cs typeface="Inter" pitchFamily="34" charset="-120"/>
            </a:endParaRPr>
          </a:p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also carry out many more checks within each of these six areas — see the fuller picture later in this report.</a:t>
            </a:r>
          </a:p>
          <a:p>
            <a:pPr marL="0" indent="0" algn="l">
              <a:lnSpc>
                <a:spcPts val="1680"/>
              </a:lnSpc>
              <a:buNone/>
            </a:pPr>
            <a:endParaRPr lang="en-US" sz="1200" dirty="0">
              <a:solidFill>
                <a:srgbClr val="BCD88B"/>
              </a:solidFill>
              <a:latin typeface="Inter" pitchFamily="34" charset="0"/>
              <a:ea typeface="Inter" pitchFamily="3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en-US" sz="1200" dirty="0"/>
          </a:p>
        </p:txBody>
      </p:sp>
      <p:pic>
        <p:nvPicPr>
          <p:cNvPr id="6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589855"/>
          </a:xfrm>
          <a:prstGeom prst="roundRect">
            <a:avLst>
              <a:gd name="adj" fmla="val 15072"/>
            </a:avLst>
          </a:prstGeom>
          <a:solidFill>
            <a:srgbClr val="1A4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066800" y="939800"/>
            <a:ext cx="9836912" cy="3612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4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The fuller picture, area by area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12800" y="1529655"/>
            <a:ext cx="10360152" cy="4024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Unlike the flagship figure on the previous slide, this includes every check we carry out within each area — not just the one statutory check — based on the share completed on time in August 2026.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hape 3"/>
          <p:cNvSpPr/>
          <p:nvPr/>
        </p:nvSpPr>
        <p:spPr>
          <a:xfrm>
            <a:off x="815975" y="2036862"/>
            <a:ext cx="10560050" cy="511870"/>
          </a:xfrm>
          <a:prstGeom prst="roundRect">
            <a:avLst>
              <a:gd name="adj" fmla="val 16747"/>
            </a:avLst>
          </a:prstGeom>
          <a:solidFill>
            <a:srgbClr val="FFFFFF"/>
          </a:solidFill>
          <a:ln w="6350">
            <a:solidFill>
              <a:srgbClr val="BCD88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22350" y="2096691"/>
            <a:ext cx="2641647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Water Safety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 5"/>
          <p:cNvSpPr/>
          <p:nvPr/>
        </p:nvSpPr>
        <p:spPr>
          <a:xfrm>
            <a:off x="1022350" y="2320131"/>
            <a:ext cx="2641647" cy="194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Legionella controls and water system checks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 6"/>
          <p:cNvSpPr/>
          <p:nvPr/>
        </p:nvSpPr>
        <p:spPr>
          <a:xfrm>
            <a:off x="10484346" y="2132806"/>
            <a:ext cx="736104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97.5%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hape 7"/>
          <p:cNvSpPr/>
          <p:nvPr/>
        </p:nvSpPr>
        <p:spPr>
          <a:xfrm>
            <a:off x="819150" y="2634456"/>
            <a:ext cx="10553700" cy="518319"/>
          </a:xfrm>
          <a:prstGeom prst="roundRect">
            <a:avLst>
              <a:gd name="adj" fmla="val 15926"/>
            </a:avLst>
          </a:prstGeom>
          <a:solidFill>
            <a:srgbClr val="FFFFFF"/>
          </a:solidFill>
          <a:ln w="12700">
            <a:solidFill>
              <a:srgbClr val="1A4A2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8"/>
          <p:cNvSpPr/>
          <p:nvPr/>
        </p:nvSpPr>
        <p:spPr>
          <a:xfrm>
            <a:off x="1028700" y="2697460"/>
            <a:ext cx="3374591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Fire Safety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28700" y="2920901"/>
            <a:ext cx="3374591" cy="194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Fire doors, alarms, escape routes and emergency lighting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479881" y="2733675"/>
            <a:ext cx="734219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81.5%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815975" y="3238500"/>
            <a:ext cx="10560050" cy="511969"/>
          </a:xfrm>
          <a:prstGeom prst="roundRect">
            <a:avLst>
              <a:gd name="adj" fmla="val 16744"/>
            </a:avLst>
          </a:prstGeom>
          <a:solidFill>
            <a:srgbClr val="FFFFFF"/>
          </a:solidFill>
          <a:ln w="6350">
            <a:solidFill>
              <a:srgbClr val="BCD88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4" name="Text 12"/>
          <p:cNvSpPr/>
          <p:nvPr/>
        </p:nvSpPr>
        <p:spPr>
          <a:xfrm>
            <a:off x="1022350" y="3298329"/>
            <a:ext cx="1804974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Asbestos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1022350" y="3521770"/>
            <a:ext cx="1804974" cy="194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Communal area re-inspections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10541695" y="3334544"/>
            <a:ext cx="67875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100%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9150" y="3836194"/>
            <a:ext cx="10553700" cy="518319"/>
          </a:xfrm>
          <a:prstGeom prst="roundRect">
            <a:avLst>
              <a:gd name="adj" fmla="val 15926"/>
            </a:avLst>
          </a:prstGeom>
          <a:solidFill>
            <a:srgbClr val="FFFFFF"/>
          </a:solidFill>
          <a:ln w="12700">
            <a:solidFill>
              <a:srgbClr val="3560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8" name="Text 16"/>
          <p:cNvSpPr/>
          <p:nvPr/>
        </p:nvSpPr>
        <p:spPr>
          <a:xfrm>
            <a:off x="1028700" y="3899198"/>
            <a:ext cx="3133002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Lifts &amp; Stairlifts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028700" y="4122638"/>
            <a:ext cx="3133002" cy="194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Passenger lifts, stairlifts, hoists and through-floor lifts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0430173" y="3935413"/>
            <a:ext cx="783927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94.6%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815975" y="4440238"/>
            <a:ext cx="10560050" cy="511969"/>
          </a:xfrm>
          <a:prstGeom prst="roundRect">
            <a:avLst>
              <a:gd name="adj" fmla="val 16744"/>
            </a:avLst>
          </a:prstGeom>
          <a:solidFill>
            <a:srgbClr val="FFFFFF"/>
          </a:solidFill>
          <a:ln w="6350">
            <a:solidFill>
              <a:srgbClr val="BCD88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2" name="Text 20"/>
          <p:cNvSpPr/>
          <p:nvPr/>
        </p:nvSpPr>
        <p:spPr>
          <a:xfrm>
            <a:off x="1022350" y="4500066"/>
            <a:ext cx="2812722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Gas &amp; Heating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022350" y="4723507"/>
            <a:ext cx="2812722" cy="194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Gas servicing, heat pumps and heating systems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10454283" y="4536281"/>
            <a:ext cx="766167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99.7%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15975" y="5034756"/>
            <a:ext cx="10560050" cy="511969"/>
          </a:xfrm>
          <a:prstGeom prst="roundRect">
            <a:avLst>
              <a:gd name="adj" fmla="val 16744"/>
            </a:avLst>
          </a:prstGeom>
          <a:solidFill>
            <a:srgbClr val="FFFFFF"/>
          </a:solidFill>
          <a:ln w="6350">
            <a:solidFill>
              <a:srgbClr val="BCD88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1022350" y="5094585"/>
            <a:ext cx="2820999" cy="223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Electrical Safety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1022350" y="5318026"/>
            <a:ext cx="2820999" cy="1942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3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5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Home electrics, communal electrics and lighting</a:t>
            </a:r>
            <a:endParaRPr kumimoji="0" lang="en-US" sz="9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0440789" y="5130800"/>
            <a:ext cx="779661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A4A2E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99.8%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12800" y="5676900"/>
            <a:ext cx="10360152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Across all 13,097 checks in these six areas combined: 98% completed on time, 234 overdue.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31" name="Text 28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356047"/>
                </a:solidFill>
                <a:effectLst/>
                <a:uLnTx/>
                <a:uFillTx/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55241"/>
          </a:xfrm>
          <a:prstGeom prst="roundRect">
            <a:avLst>
              <a:gd name="adj" fmla="val 13568"/>
            </a:avLst>
          </a:prstGeom>
          <a:solidFill>
            <a:srgbClr val="1A4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066800" y="965200"/>
            <a:ext cx="9836912" cy="3758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6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We always aim for 100% Compliance, but that’s not always possible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12800" y="1671241"/>
            <a:ext cx="9810750" cy="2297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Being open means telling you about the areas that need the most attention right now, not just the ones going well.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812800" y="2078831"/>
            <a:ext cx="5207000" cy="3763169"/>
          </a:xfrm>
          <a:prstGeom prst="roundRect">
            <a:avLst>
              <a:gd name="adj" fmla="val 23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Shape 4"/>
          <p:cNvSpPr/>
          <p:nvPr/>
        </p:nvSpPr>
        <p:spPr>
          <a:xfrm>
            <a:off x="838200" y="2078831"/>
            <a:ext cx="0" cy="3763169"/>
          </a:xfrm>
          <a:prstGeom prst="line">
            <a:avLst/>
          </a:prstGeom>
          <a:noFill/>
          <a:ln w="50800">
            <a:solidFill>
              <a:srgbClr val="1A4A2E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1092200" y="2307431"/>
            <a:ext cx="483997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Emergency lighting servicing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1092200" y="2629991"/>
            <a:ext cx="4839970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of 123 buildings were overdue for their monthly emergency lighting service in August, down from full compliance in July.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1092200" y="3122712"/>
            <a:ext cx="4839970" cy="688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because: The In-House Emergency Lighting specialist has been absent for some of last month’s testing – We have engaged an external contractor to ensure we are back on track this month onwards.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172200" y="2078831"/>
            <a:ext cx="5207000" cy="3763169"/>
          </a:xfrm>
          <a:prstGeom prst="roundRect">
            <a:avLst>
              <a:gd name="adj" fmla="val 2362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1" name="Shape 9"/>
          <p:cNvSpPr/>
          <p:nvPr/>
        </p:nvSpPr>
        <p:spPr>
          <a:xfrm>
            <a:off x="6197600" y="2078831"/>
            <a:ext cx="0" cy="3763169"/>
          </a:xfrm>
          <a:prstGeom prst="line">
            <a:avLst/>
          </a:prstGeom>
          <a:noFill/>
          <a:ln w="50800">
            <a:solidFill>
              <a:srgbClr val="35604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6451600" y="2307431"/>
            <a:ext cx="4839970" cy="246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40"/>
              </a:lnSpc>
              <a:buNone/>
            </a:pPr>
            <a:r>
              <a:rPr lang="en-US" sz="14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Fire door inspections — flat entrance doors</a:t>
            </a:r>
            <a:endParaRPr lang="en-US" sz="1450" dirty="0"/>
          </a:p>
        </p:txBody>
      </p:sp>
      <p:sp>
        <p:nvSpPr>
          <p:cNvPr id="13" name="Text 11"/>
          <p:cNvSpPr/>
          <p:nvPr/>
        </p:nvSpPr>
        <p:spPr>
          <a:xfrm>
            <a:off x="6451600" y="2629990"/>
            <a:ext cx="4839970" cy="8591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r>
              <a:rPr lang="en-GB" sz="1050" dirty="0">
                <a:solidFill>
                  <a:srgbClr val="356047"/>
                </a:solidFill>
                <a:latin typeface="Inter"/>
                <a:ea typeface="Inter" pitchFamily="34" charset="-122"/>
              </a:rPr>
              <a:t>W</a:t>
            </a:r>
            <a:r>
              <a:rPr lang="en-GB" sz="1050" dirty="0">
                <a:solidFill>
                  <a:srgbClr val="356047"/>
                </a:solidFill>
                <a:ea typeface="Inter" pitchFamily="34" charset="-122"/>
              </a:rPr>
              <a:t>e are required to complete fire door inspections on the flat entrance doors in buildings of over 11m in height. For the Trust this is Range, Pennine and Crossings (Block A) - </a:t>
            </a:r>
            <a:r>
              <a:rPr lang="en-US" sz="1050" dirty="0">
                <a:solidFill>
                  <a:srgbClr val="356047"/>
                </a:solidFill>
                <a:ea typeface="Inter" pitchFamily="34" charset="-122"/>
              </a:rPr>
              <a:t>106 of 225 flat entrance doors were overdue for inspection in August — improving from around 134 overdue in July.</a:t>
            </a:r>
          </a:p>
        </p:txBody>
      </p:sp>
      <p:sp>
        <p:nvSpPr>
          <p:cNvPr id="14" name="Text 12"/>
          <p:cNvSpPr/>
          <p:nvPr/>
        </p:nvSpPr>
        <p:spPr>
          <a:xfrm>
            <a:off x="6451600" y="3778791"/>
            <a:ext cx="4839970" cy="6568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1A4A2E"/>
                </a:solidFill>
                <a:latin typeface="Inter" pitchFamily="34" charset="0"/>
                <a:ea typeface="Inter" pitchFamily="34" charset="-122"/>
              </a:rPr>
              <a:t>What we're doing: Flat entrance door inspection rely on us gaining access. We are working hard to communicate this need to residents so we can undertake these essential checks. </a:t>
            </a:r>
          </a:p>
        </p:txBody>
      </p:sp>
      <p:pic>
        <p:nvPicPr>
          <p:cNvPr id="15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A4A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312289"/>
            <a:ext cx="10883392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22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What "overdue" does and doesn't mean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2980134"/>
            <a:ext cx="5337048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doesn't automatically mean your home is unsafe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812800" y="3274714"/>
            <a:ext cx="5181601" cy="7839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 overdue check means a routine service or inspection ran later than its due date. It’s not the same as a known fault or hazard, but it’s still of high importance and the Trust will continue to escalate as required to ensure it is completed as soon as possible.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6197600" y="2980134"/>
            <a:ext cx="5337048" cy="231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prioritise by risk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197600" y="3274715"/>
            <a:ext cx="5337048" cy="12250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Any check that flags an actual safety issue is dealt with immediately, separately from this routine schedule, through our P1 / Emergency repair notification process.</a:t>
            </a:r>
          </a:p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</a:rPr>
              <a:t>We take action where routine checks, flag risks.</a:t>
            </a:r>
          </a:p>
          <a:p>
            <a:pPr marL="0" indent="0" algn="l">
              <a:lnSpc>
                <a:spcPts val="161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</a:rPr>
              <a:t>The Trust will undertake works identified during safety checks to ensure your property remains safe and compliant throughout your tenancy.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812800" y="4627265"/>
            <a:ext cx="981075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If you're ever concerned about a specific safety issue in your home or building, contact us directly — don't wait for the next update.</a:t>
            </a:r>
            <a:endParaRPr lang="en-US" sz="1100" dirty="0"/>
          </a:p>
        </p:txBody>
      </p:sp>
      <p:pic>
        <p:nvPicPr>
          <p:cNvPr id="8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BCD88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812800"/>
            <a:ext cx="10058400" cy="669925"/>
          </a:xfrm>
          <a:prstGeom prst="roundRect">
            <a:avLst>
              <a:gd name="adj" fmla="val 13270"/>
            </a:avLst>
          </a:prstGeom>
          <a:solidFill>
            <a:srgbClr val="1A4A2E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1066800" y="965200"/>
            <a:ext cx="9836912" cy="3905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75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Tell us what you think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812800" y="1609725"/>
            <a:ext cx="9156700" cy="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part of our STAIRs commitment to being open about how we're performing. We'd like your view on what else you want to see reported, and how.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812800" y="4994970"/>
            <a:ext cx="3420467" cy="847030"/>
          </a:xfrm>
          <a:prstGeom prst="roundRect">
            <a:avLst>
              <a:gd name="adj" fmla="val 1199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016000" y="5198170"/>
            <a:ext cx="3104489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See the full data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016000" y="5452170"/>
            <a:ext cx="3104489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[link to full compliance dataset / STAIRs page]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385667" y="4994970"/>
            <a:ext cx="3420566" cy="847030"/>
          </a:xfrm>
          <a:prstGeom prst="roundRect">
            <a:avLst>
              <a:gd name="adj" fmla="val 1199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9" name="Text 7"/>
          <p:cNvSpPr/>
          <p:nvPr/>
        </p:nvSpPr>
        <p:spPr>
          <a:xfrm>
            <a:off x="4588867" y="5198170"/>
            <a:ext cx="310459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 feedback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588867" y="5452170"/>
            <a:ext cx="3104591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[resident panel / survey link]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958634" y="4994970"/>
            <a:ext cx="3420566" cy="847030"/>
          </a:xfrm>
          <a:prstGeom prst="roundRect">
            <a:avLst>
              <a:gd name="adj" fmla="val 11995"/>
            </a:avLst>
          </a:prstGeom>
          <a:solidFill>
            <a:srgbClr val="BCD88B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12" name="Text 10"/>
          <p:cNvSpPr/>
          <p:nvPr/>
        </p:nvSpPr>
        <p:spPr>
          <a:xfrm>
            <a:off x="8161834" y="5198170"/>
            <a:ext cx="3104591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250" b="1" dirty="0">
                <a:solidFill>
                  <a:srgbClr val="1A4A2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Report a concern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8161834" y="5452170"/>
            <a:ext cx="3104591" cy="2120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70"/>
              </a:lnSpc>
              <a:buNone/>
            </a:pPr>
            <a:r>
              <a:rPr lang="en-US" sz="105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[phone / email / repairs line]</a:t>
            </a:r>
            <a:endParaRPr lang="en-US" sz="1050" dirty="0"/>
          </a:p>
        </p:txBody>
      </p:sp>
      <p:pic>
        <p:nvPicPr>
          <p:cNvPr id="14" name="Image 0" descr="Peaks &amp; Plains Housing Trust logo"/>
          <p:cNvPicPr>
            <a:picLocks noChangeAspect="1"/>
          </p:cNvPicPr>
          <p:nvPr/>
        </p:nvPicPr>
        <p:blipFill>
          <a:blip r:embed="rId3"/>
          <a:srcRect t="-660" b="-660"/>
          <a:stretch/>
        </p:blipFill>
        <p:spPr>
          <a:xfrm>
            <a:off x="10426700" y="6242050"/>
            <a:ext cx="952500" cy="234950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812800" y="6256040"/>
            <a:ext cx="2616200" cy="220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540"/>
              </a:lnSpc>
              <a:buNone/>
            </a:pPr>
            <a:r>
              <a:rPr lang="en-US" sz="1100" dirty="0">
                <a:solidFill>
                  <a:srgbClr val="35604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843</Words>
  <Application>Microsoft Office PowerPoint</Application>
  <PresentationFormat>Widescreen</PresentationFormat>
  <Paragraphs>82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Inter</vt:lpstr>
      <vt:lpstr>Source Serif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H&amp;S Compliance — Resident Transparency Report</dc:title>
  <dc:subject>PptxGenJS Presentation</dc:subject>
  <dc:creator>PptxGenJS</dc:creator>
  <cp:lastModifiedBy>Steve Hignett</cp:lastModifiedBy>
  <cp:revision>1</cp:revision>
  <dcterms:created xsi:type="dcterms:W3CDTF">2026-09-18T14:23:16Z</dcterms:created>
  <dcterms:modified xsi:type="dcterms:W3CDTF">2026-09-23T09:43:14Z</dcterms:modified>
</cp:coreProperties>
</file>