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4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0" b="-60"/>
          <a:stretch/>
        </p:blipFill>
        <p:spPr>
          <a:xfrm>
            <a:off x="812800" y="812800"/>
            <a:ext cx="2032000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485900"/>
            <a:ext cx="10464800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Compensation paid to residents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812800" y="2334220"/>
            <a:ext cx="8829675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put things right when our service falls short — 2027/28, year to date (April to August)</a:t>
            </a:r>
            <a:endParaRPr lang="en-US" sz="1700" dirty="0"/>
          </a:p>
        </p:txBody>
      </p:sp>
      <p:pic>
        <p:nvPicPr>
          <p:cNvPr id="5" name="Image 1" descr="rec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800" y="5906790"/>
            <a:ext cx="457200" cy="63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22400" y="5831880"/>
            <a:ext cx="53631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Peaks &amp; Plains Housing Trust · Compensation report · April–August 2027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84510"/>
          </a:xfrm>
          <a:prstGeom prst="roundRect">
            <a:avLst>
              <a:gd name="adj" fmla="val 12987"/>
            </a:avLst>
          </a:prstGeom>
          <a:solidFill>
            <a:srgbClr val="1A4A2E"/>
          </a:solidFill>
          <a:ln/>
        </p:spPr>
      </p:sp>
      <p:sp>
        <p:nvSpPr>
          <p:cNvPr id="3" name="Text 1"/>
          <p:cNvSpPr/>
          <p:nvPr/>
        </p:nvSpPr>
        <p:spPr>
          <a:xfrm>
            <a:off x="1066800" y="965200"/>
            <a:ext cx="9836912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compensation is, and why we pay it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800" y="2820293"/>
            <a:ext cx="5023104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Compensation is money we pay to residents when our service doesn't meet the standard you should be able to expect — not a bonus, and not a goodwill gesture.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812800" y="3718818"/>
            <a:ext cx="5023104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we accept that we got something wrong, putting it right sometimes means a payment as well as fixing the underlying problem. This report is about being open about when, where, and how much.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994400" y="1725910"/>
            <a:ext cx="5384800" cy="4116090"/>
          </a:xfrm>
          <a:prstGeom prst="roundRect">
            <a:avLst>
              <a:gd name="adj" fmla="val 2468"/>
            </a:avLst>
          </a:prstGeom>
          <a:solidFill>
            <a:srgbClr val="BCD88B"/>
          </a:solidFill>
          <a:ln/>
        </p:spPr>
      </p:sp>
      <p:sp>
        <p:nvSpPr>
          <p:cNvPr id="7" name="Text 5"/>
          <p:cNvSpPr/>
          <p:nvPr/>
        </p:nvSpPr>
        <p:spPr>
          <a:xfrm>
            <a:off x="6248400" y="3043535"/>
            <a:ext cx="5023104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Compensation is typically paid for things like: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248400" y="3343176"/>
            <a:ext cx="5023104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 missed or repeatedly rescheduled repair appointment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248400" y="3663851"/>
            <a:ext cx="5023104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 repair that took far longer than it should have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248400" y="3984526"/>
            <a:ext cx="5023104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Distress or inconvenience caused by a service failure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248400" y="4305201"/>
            <a:ext cx="5023104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Reasonable costs a resident was caused to cover themselves</a:t>
            </a:r>
            <a:endParaRPr lang="en-US" sz="1150" dirty="0"/>
          </a:p>
        </p:txBody>
      </p:sp>
      <p:pic>
        <p:nvPicPr>
          <p:cNvPr id="12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4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66342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spc="150" kern="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HEADLINE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800" y="2626023"/>
            <a:ext cx="3400447" cy="1073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250"/>
              </a:lnSpc>
              <a:buNone/>
            </a:pPr>
            <a:r>
              <a:rPr lang="en-US" sz="7500" dirty="0">
                <a:solidFill>
                  <a:srgbClr val="81B82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£29,316</a:t>
            </a:r>
            <a:endParaRPr lang="en-US" sz="7500" dirty="0"/>
          </a:p>
        </p:txBody>
      </p:sp>
      <p:sp>
        <p:nvSpPr>
          <p:cNvPr id="4" name="Text 2"/>
          <p:cNvSpPr/>
          <p:nvPr/>
        </p:nvSpPr>
        <p:spPr>
          <a:xfrm>
            <a:off x="4317405" y="3267373"/>
            <a:ext cx="4970780" cy="591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28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paid directly to residents across 89 individual payments, April to August 2027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812800" y="4061718"/>
            <a:ext cx="981075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one of those payments reflects a time our service didn't meet the standard you should expect. The rest of this report shows where the money went, and what's behind the busiest month.</a:t>
            </a:r>
            <a:endParaRPr lang="en-US" sz="1200" dirty="0"/>
          </a:p>
        </p:txBody>
      </p:sp>
      <p:pic>
        <p:nvPicPr>
          <p:cNvPr id="6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69925"/>
          </a:xfrm>
          <a:prstGeom prst="roundRect">
            <a:avLst>
              <a:gd name="adj" fmla="val 13270"/>
            </a:avLst>
          </a:prstGeom>
          <a:solidFill>
            <a:srgbClr val="1A4A2E"/>
          </a:solidFill>
          <a:ln/>
        </p:spPr>
      </p:sp>
      <p:sp>
        <p:nvSpPr>
          <p:cNvPr id="3" name="Text 1"/>
          <p:cNvSpPr/>
          <p:nvPr/>
        </p:nvSpPr>
        <p:spPr>
          <a:xfrm>
            <a:off x="1066800" y="965200"/>
            <a:ext cx="983691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75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Where the money went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12800" y="1635125"/>
            <a:ext cx="10883392" cy="229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service area with a compensation payment, April to August 2027</a:t>
            </a:r>
            <a:endParaRPr lang="en-US" sz="11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1991916"/>
          <a:ext cx="10566400" cy="3325416"/>
        </p:xfrm>
        <a:graphic>
          <a:graphicData uri="http://schemas.openxmlformats.org/drawingml/2006/table">
            <a:tbl>
              <a:tblPr/>
              <a:tblGrid>
                <a:gridCol w="3522133"/>
                <a:gridCol w="3522133"/>
                <a:gridCol w="3522133"/>
              </a:tblGrid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Service area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A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Payments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A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Amount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A2E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Repairs &amp; Voids – Planning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£16,237.04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Maintenance Investment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£7,520.98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New Tenancies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£2,125.00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Asset &amp; Property Control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£1,788.48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Customer Voice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£920.00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Windows &amp; Doors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£400.00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Customer Services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£325.00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9491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Total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88B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89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88B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4A2E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£29,316.50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D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88B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55241"/>
          </a:xfrm>
          <a:prstGeom prst="roundRect">
            <a:avLst>
              <a:gd name="adj" fmla="val 13568"/>
            </a:avLst>
          </a:prstGeom>
          <a:solidFill>
            <a:srgbClr val="1A4A2E"/>
          </a:solidFill>
          <a:ln/>
        </p:spPr>
      </p:sp>
      <p:sp>
        <p:nvSpPr>
          <p:cNvPr id="3" name="Text 1"/>
          <p:cNvSpPr/>
          <p:nvPr/>
        </p:nvSpPr>
        <p:spPr>
          <a:xfrm>
            <a:off x="1066800" y="965200"/>
            <a:ext cx="9836912" cy="37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month-by-month picture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1595041"/>
            <a:ext cx="9810750" cy="229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July was the busiest month for compensation. The next slide explains what was behind it.</a:t>
            </a:r>
            <a:endParaRPr lang="en-US" sz="1150" dirty="0"/>
          </a:p>
        </p:txBody>
      </p:sp>
      <p:pic>
        <p:nvPicPr>
          <p:cNvPr id="5" name="Image 0" descr="Compensation paid by month, April to August 2027, with July highlighted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26431"/>
            <a:ext cx="2540000" cy="762000"/>
          </a:xfrm>
          <a:prstGeom prst="rect">
            <a:avLst/>
          </a:prstGeom>
        </p:spPr>
      </p:pic>
      <p:pic>
        <p:nvPicPr>
          <p:cNvPr id="6" name="Image 1" descr="Peaks &amp; Plains Housing Trust logo">    </p:cNvPr>
          <p:cNvPicPr>
            <a:picLocks noChangeAspect="1"/>
          </p:cNvPicPr>
          <p:nvPr/>
        </p:nvPicPr>
        <p:blipFill>
          <a:blip r:embed="rId2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55241"/>
          </a:xfrm>
          <a:prstGeom prst="roundRect">
            <a:avLst>
              <a:gd name="adj" fmla="val 13568"/>
            </a:avLst>
          </a:prstGeom>
          <a:solidFill>
            <a:srgbClr val="1A4A2E"/>
          </a:solidFill>
          <a:ln/>
        </p:spPr>
      </p:sp>
      <p:sp>
        <p:nvSpPr>
          <p:cNvPr id="3" name="Text 1"/>
          <p:cNvSpPr/>
          <p:nvPr/>
        </p:nvSpPr>
        <p:spPr>
          <a:xfrm>
            <a:off x="1066800" y="965200"/>
            <a:ext cx="9836912" cy="37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What's behind July's total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1671241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July's total is a volume story, not one big incident: more residents affected by delays, most for a modest amount each.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2800" y="2087761"/>
            <a:ext cx="5207000" cy="3050679"/>
          </a:xfrm>
          <a:prstGeom prst="roundRect">
            <a:avLst>
              <a:gd name="adj" fmla="val 3330"/>
            </a:avLst>
          </a:prstGeom>
          <a:solidFill>
            <a:srgbClr val="BCD88B"/>
          </a:solidFill>
          <a:ln/>
        </p:spPr>
      </p:sp>
      <p:sp>
        <p:nvSpPr>
          <p:cNvPr id="6" name="Text 4"/>
          <p:cNvSpPr/>
          <p:nvPr/>
        </p:nvSpPr>
        <p:spPr>
          <a:xfrm>
            <a:off x="1041400" y="3081635"/>
            <a:ext cx="4892294" cy="20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Paid in July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41400" y="3353395"/>
            <a:ext cx="489229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60"/>
              </a:lnSpc>
              <a:buNone/>
            </a:pPr>
            <a:r>
              <a:rPr lang="en-US" sz="2900" dirty="0">
                <a:solidFill>
                  <a:srgbClr val="1A4A2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£12,815.80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1041400" y="3957836"/>
            <a:ext cx="4892294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payments · average £320 per payment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172200" y="2087761"/>
            <a:ext cx="5207000" cy="3050679"/>
          </a:xfrm>
          <a:prstGeom prst="roundRect">
            <a:avLst>
              <a:gd name="adj" fmla="val 3330"/>
            </a:avLst>
          </a:prstGeom>
          <a:solidFill>
            <a:srgbClr val="BCD88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0" y="3081635"/>
            <a:ext cx="4892294" cy="20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which, Repairs &amp; Voids – Planning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0" y="3353395"/>
            <a:ext cx="4892294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60"/>
              </a:lnSpc>
              <a:buNone/>
            </a:pPr>
            <a:r>
              <a:rPr lang="en-US" sz="2900" dirty="0">
                <a:solidFill>
                  <a:srgbClr val="1A4A2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£10,695.80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6400800" y="3957836"/>
            <a:ext cx="4892294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 payments · average £382 per payment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12800" y="5341640"/>
            <a:ext cx="10566400" cy="500360"/>
          </a:xfrm>
          <a:prstGeom prst="roundRect">
            <a:avLst>
              <a:gd name="adj" fmla="val 17767"/>
            </a:avLst>
          </a:prstGeom>
          <a:solidFill>
            <a:srgbClr val="356047"/>
          </a:solidFill>
          <a:ln/>
        </p:spPr>
      </p:sp>
      <p:sp>
        <p:nvSpPr>
          <p:cNvPr id="14" name="Text 12"/>
          <p:cNvSpPr/>
          <p:nvPr/>
        </p:nvSpPr>
        <p:spPr>
          <a:xfrm>
            <a:off x="1016000" y="5494040"/>
            <a:ext cx="104648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we're doing: [additional planning capacity / process change to reduce repair delays — expected impact by [date]].</a:t>
            </a:r>
            <a:endParaRPr lang="en-US" sz="1100" dirty="0"/>
          </a:p>
        </p:txBody>
      </p:sp>
      <p:pic>
        <p:nvPicPr>
          <p:cNvPr id="15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55241"/>
          </a:xfrm>
          <a:prstGeom prst="roundRect">
            <a:avLst>
              <a:gd name="adj" fmla="val 13568"/>
            </a:avLst>
          </a:prstGeom>
          <a:solidFill>
            <a:srgbClr val="1A4A2E"/>
          </a:solidFill>
          <a:ln/>
        </p:spPr>
      </p:sp>
      <p:sp>
        <p:nvSpPr>
          <p:cNvPr id="3" name="Text 1"/>
          <p:cNvSpPr/>
          <p:nvPr/>
        </p:nvSpPr>
        <p:spPr>
          <a:xfrm>
            <a:off x="1066800" y="965200"/>
            <a:ext cx="9836912" cy="37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to raise something, or find out more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1595041"/>
            <a:ext cx="9156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part of our STAIRs commitment to being open about how we're performing, including when we get things wrong.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12800" y="4808339"/>
            <a:ext cx="3420467" cy="1033661"/>
          </a:xfrm>
          <a:prstGeom prst="roundRect">
            <a:avLst>
              <a:gd name="adj" fmla="val 9829"/>
            </a:avLst>
          </a:prstGeom>
          <a:solidFill>
            <a:srgbClr val="BCD88B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5011539"/>
            <a:ext cx="3104489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a complaint or claim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016000" y="5265539"/>
            <a:ext cx="3104489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[phone / email / complaints form link]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5667" y="4808339"/>
            <a:ext cx="3420566" cy="1033661"/>
          </a:xfrm>
          <a:prstGeom prst="roundRect">
            <a:avLst>
              <a:gd name="adj" fmla="val 9829"/>
            </a:avLst>
          </a:prstGeom>
          <a:solidFill>
            <a:srgbClr val="BCD88B"/>
          </a:solidFill>
          <a:ln/>
        </p:spPr>
      </p:sp>
      <p:sp>
        <p:nvSpPr>
          <p:cNvPr id="9" name="Text 7"/>
          <p:cNvSpPr/>
          <p:nvPr/>
        </p:nvSpPr>
        <p:spPr>
          <a:xfrm>
            <a:off x="4588867" y="5011539"/>
            <a:ext cx="310459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 the full breakdown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88867" y="5265539"/>
            <a:ext cx="3104591" cy="398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[link to full compensation dataset / STAIRs page]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958634" y="4808339"/>
            <a:ext cx="3420566" cy="1033661"/>
          </a:xfrm>
          <a:prstGeom prst="roundRect">
            <a:avLst>
              <a:gd name="adj" fmla="val 9829"/>
            </a:avLst>
          </a:prstGeom>
          <a:solidFill>
            <a:srgbClr val="BCD88B"/>
          </a:solidFill>
          <a:ln/>
        </p:spPr>
      </p:sp>
      <p:sp>
        <p:nvSpPr>
          <p:cNvPr id="12" name="Text 10"/>
          <p:cNvSpPr/>
          <p:nvPr/>
        </p:nvSpPr>
        <p:spPr>
          <a:xfrm>
            <a:off x="8161834" y="5011539"/>
            <a:ext cx="310459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feedback on this report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161834" y="5265539"/>
            <a:ext cx="3104591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[resident panel / survey link]</a:t>
            </a:r>
            <a:endParaRPr lang="en-US" sz="1050" dirty="0"/>
          </a:p>
        </p:txBody>
      </p:sp>
      <p:pic>
        <p:nvPicPr>
          <p:cNvPr id="14" name="Image 0" descr="Peaks &amp; Plains Housing Trust logo">    </p:cNvPr>
          <p:cNvPicPr>
            <a:picLocks noChangeAspect="1"/>
          </p:cNvPicPr>
          <p:nvPr/>
        </p:nvPicPr>
        <p:blipFill>
          <a:blip r:embed="rId1"/>
          <a:srcRect l="0" r="0"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Compensation Paid to Residents — YTD Transparency Report</dc:title>
  <dc:subject>PptxGenJS Presentation</dc:subject>
  <dc:creator>PptxGenJS</dc:creator>
  <cp:lastModifiedBy>PptxGenJS</cp:lastModifiedBy>
  <cp:revision>1</cp:revision>
  <dcterms:created xsi:type="dcterms:W3CDTF">2026-09-18T14:23:36Z</dcterms:created>
  <dcterms:modified xsi:type="dcterms:W3CDTF">2026-09-18T14:23:36Z</dcterms:modified>
</cp:coreProperties>
</file>